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6FA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SAM3_MOBILE 프로젝트 종료 보고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모델 아키텍처, 원리, 실험 이력 및 배포 정리 (2026-02-15)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1920240"/>
            <a:ext cx="676656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발표 목적: 기술/비기술 이해관계자 모두가 현재 상태를 한 번에 이해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범위: 배경 -&gt; 아키텍처/원리 -&gt; 실험 성과 -&gt; 배포 상태 -&gt; 다음 사이클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기준 태그: v2026.02.15-project-close</a:t>
            </a:r>
          </a:p>
        </p:txBody>
      </p:sp>
      <p:pic>
        <p:nvPicPr>
          <p:cNvPr id="7" name="Picture 6" descr="visual_qa_segment_everyt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1737360"/>
            <a:ext cx="4206240" cy="347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9520" y="5257800"/>
            <a:ext cx="4206240" cy="201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0">
                <a:solidFill>
                  <a:srgbClr val="282828"/>
                </a:solidFill>
                <a:latin typeface="Apple SD Gothic Neo"/>
              </a:rPr>
              <a:t>시각 결과 예시 (segment everything)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학습 단계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Phase별 역할 분리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731520" y="1828800"/>
            <a:ext cx="3474720" cy="1463040"/>
          </a:xfrm>
          <a:prstGeom prst="roundRect">
            <a:avLst/>
          </a:prstGeom>
          <a:solidFill>
            <a:srgbClr val="EDF8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1938528"/>
            <a:ext cx="3200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Phase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4028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0068B3"/>
                </a:solidFill>
                <a:latin typeface="Apple SD Gothic Neo"/>
              </a:rPr>
              <a:t>Feature Alignment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65176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505050"/>
                </a:solidFill>
                <a:latin typeface="Apple SD Gothic Neo"/>
              </a:rPr>
              <a:t>표현 정렬 및 안정화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80560" y="1828800"/>
            <a:ext cx="3474720" cy="1463040"/>
          </a:xfrm>
          <a:prstGeom prst="roundRect">
            <a:avLst/>
          </a:prstGeom>
          <a:solidFill>
            <a:srgbClr val="EDF9F0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663440" y="1938528"/>
            <a:ext cx="3200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Phase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3440" y="224028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0068B3"/>
                </a:solidFill>
                <a:latin typeface="Apple SD Gothic Neo"/>
              </a:rPr>
              <a:t>Output Refinement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3440" y="265176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505050"/>
                </a:solidFill>
                <a:latin typeface="Apple SD Gothic Neo"/>
              </a:rPr>
              <a:t>mIoU 직접 개선 구간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9600" y="1828800"/>
            <a:ext cx="3108960" cy="1463040"/>
          </a:xfrm>
          <a:prstGeom prst="roundRect">
            <a:avLst/>
          </a:prstGeom>
          <a:solidFill>
            <a:srgbClr val="FFF7E7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412480" y="1938528"/>
            <a:ext cx="2834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Post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2240280"/>
            <a:ext cx="2834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0068B3"/>
                </a:solidFill>
                <a:latin typeface="Apple SD Gothic Neo"/>
              </a:rPr>
              <a:t>Video/Quant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12480" y="2651760"/>
            <a:ext cx="2834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505050"/>
                </a:solidFill>
                <a:latin typeface="Apple SD Gothic Neo"/>
              </a:rPr>
              <a:t>병합/양자화/배포 준비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2960" y="3840480"/>
            <a:ext cx="1078992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이번 사이클은 Phase2 완료 후 품질 회복 및 문서화까지 종료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핵심 코드 변경사항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문제 해결에 직접 기여한 수정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10972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train_distill.py: Phase1 체크포인트 자동 선택 로직을 step 기준으로 정렬하도록 보정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scripts/visual_eval_student.py: teacher 로딩 시 resize_teacher_rope import 누락 수정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README/docs: 목적/성과/종료 상태/배포 체크리스트 문서화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릴리즈 태그/노트로 프로젝트 종료 지점을 명확히 고정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재학습 정량 성과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Before vs After (num_val=200)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2120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mIoU</a:t>
            </a:r>
          </a:p>
        </p:txBody>
      </p:sp>
      <p:sp>
        <p:nvSpPr>
          <p:cNvPr id="6" name="Straight Connector 5"/>
          <p:cNvSpPr/>
          <p:nvPr/>
        </p:nvSpPr>
        <p:spPr>
          <a:xfrm>
            <a:off x="822960" y="5166360"/>
            <a:ext cx="5852160" cy="5166360"/>
          </a:xfrm>
          <a:prstGeom prst="lineInv">
            <a:avLst/>
          </a:prstGeom>
          <a:ln w="12700"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317879" y="3454151"/>
            <a:ext cx="1433322" cy="171220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290447" y="3271271"/>
            <a:ext cx="1488186" cy="164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1">
                <a:solidFill>
                  <a:srgbClr val="282828"/>
                </a:solidFill>
                <a:latin typeface="Apple SD Gothic Neo"/>
              </a:rPr>
              <a:t>0.0570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6439" y="5193792"/>
            <a:ext cx="1616202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282828"/>
                </a:solidFill>
                <a:latin typeface="Apple SD Gothic Neo"/>
              </a:rPr>
              <a:t>Before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3919" y="2468880"/>
            <a:ext cx="1433322" cy="2697480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896487" y="2286000"/>
            <a:ext cx="1488186" cy="164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1">
                <a:solidFill>
                  <a:srgbClr val="282828"/>
                </a:solidFill>
                <a:latin typeface="Apple SD Gothic Neo"/>
              </a:rPr>
              <a:t>0.0898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2479" y="5193792"/>
            <a:ext cx="1616202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282828"/>
                </a:solidFill>
                <a:latin typeface="Apple SD Gothic Neo"/>
              </a:rPr>
              <a:t>After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7920" y="1828800"/>
            <a:ext cx="52120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Prompt Sensitivity (낮을수록 좋음)</a:t>
            </a:r>
          </a:p>
        </p:txBody>
      </p:sp>
      <p:sp>
        <p:nvSpPr>
          <p:cNvPr id="14" name="Straight Connector 13"/>
          <p:cNvSpPr/>
          <p:nvPr/>
        </p:nvSpPr>
        <p:spPr>
          <a:xfrm>
            <a:off x="6309360" y="5166360"/>
            <a:ext cx="11338560" cy="5166360"/>
          </a:xfrm>
          <a:prstGeom prst="lineInv">
            <a:avLst/>
          </a:prstGeom>
          <a:ln w="12700"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6804279" y="2468880"/>
            <a:ext cx="1433322" cy="2697480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776847" y="2286000"/>
            <a:ext cx="1488186" cy="164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1">
                <a:solidFill>
                  <a:srgbClr val="282828"/>
                </a:solidFill>
                <a:latin typeface="Apple SD Gothic Neo"/>
              </a:rPr>
              <a:t>0.1479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2839" y="5193792"/>
            <a:ext cx="1616202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282828"/>
                </a:solidFill>
                <a:latin typeface="Apple SD Gothic Neo"/>
              </a:rPr>
              <a:t>Before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410319" y="2716924"/>
            <a:ext cx="1433322" cy="2449435"/>
          </a:xfrm>
          <a:prstGeom prst="rect">
            <a:avLst/>
          </a:prstGeom>
          <a:solidFill>
            <a:srgbClr val="107C1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382887" y="2534044"/>
            <a:ext cx="1488186" cy="164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1">
                <a:solidFill>
                  <a:srgbClr val="282828"/>
                </a:solidFill>
                <a:latin typeface="Apple SD Gothic Neo"/>
              </a:rPr>
              <a:t>0.1343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18879" y="5193792"/>
            <a:ext cx="1616202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282828"/>
                </a:solidFill>
                <a:latin typeface="Apple SD Gothic Neo"/>
              </a:rPr>
              <a:t>After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960" y="5394960"/>
            <a:ext cx="107899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mIoU +57.46%, Prompt sensitivity -9.17%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Teacher 대비 위치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Student 추종률 확인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097280" y="1828800"/>
            <a:ext cx="9692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mIoU Snapshot</a:t>
            </a:r>
          </a:p>
        </p:txBody>
      </p:sp>
      <p:sp>
        <p:nvSpPr>
          <p:cNvPr id="6" name="Straight Connector 5"/>
          <p:cNvSpPr/>
          <p:nvPr/>
        </p:nvSpPr>
        <p:spPr>
          <a:xfrm>
            <a:off x="1188720" y="5257800"/>
            <a:ext cx="10698480" cy="5257800"/>
          </a:xfrm>
          <a:prstGeom prst="lineInv">
            <a:avLst/>
          </a:prstGeom>
          <a:ln w="12700"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2187702" y="3753427"/>
            <a:ext cx="2665476" cy="150437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160270" y="3570547"/>
            <a:ext cx="2720340" cy="164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1">
                <a:solidFill>
                  <a:srgbClr val="282828"/>
                </a:solidFill>
                <a:latin typeface="Apple SD Gothic Neo"/>
              </a:rPr>
              <a:t>0.0787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6262" y="5285232"/>
            <a:ext cx="2848356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282828"/>
                </a:solidFill>
                <a:latin typeface="Apple SD Gothic Neo"/>
              </a:rPr>
              <a:t>Student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34022" y="2468880"/>
            <a:ext cx="2665476" cy="2788920"/>
          </a:xfrm>
          <a:prstGeom prst="rect">
            <a:avLst/>
          </a:prstGeom>
          <a:solidFill>
            <a:srgbClr val="B9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006590" y="2286000"/>
            <a:ext cx="2720340" cy="164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1">
                <a:solidFill>
                  <a:srgbClr val="282828"/>
                </a:solidFill>
                <a:latin typeface="Apple SD Gothic Neo"/>
              </a:rPr>
              <a:t>0.1459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2582" y="5285232"/>
            <a:ext cx="2848356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282828"/>
                </a:solidFill>
                <a:latin typeface="Apple SD Gothic Neo"/>
              </a:rPr>
              <a:t>Teacher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840" y="539496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Student/Teacher = 0.5392 (약 53.9%) -&gt; 추가 사이클 여지 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양자화 결과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품질 보존성과 한계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22960" y="1828800"/>
            <a:ext cx="107899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FP16 mIoU: 0.0898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int8_int4 mIoU: 0.0879 (drop 0.0019)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의미: 품질 손실이 작아 양자화 방향은 유효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주의: int4 단독 모드는 mslk 의존성 이슈로 실패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정성 시각 결과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프롬프트별 마스크 출력 예시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visual_qa_per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37360"/>
            <a:ext cx="5120640" cy="192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3703320"/>
            <a:ext cx="5120640" cy="201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0">
                <a:solidFill>
                  <a:srgbClr val="282828"/>
                </a:solidFill>
                <a:latin typeface="Apple SD Gothic Neo"/>
              </a:rPr>
              <a:t>person</a:t>
            </a:r>
          </a:p>
        </p:txBody>
      </p:sp>
      <p:pic>
        <p:nvPicPr>
          <p:cNvPr id="7" name="Picture 6" descr="visual_qa_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737360"/>
            <a:ext cx="5120640" cy="192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9360" y="3703320"/>
            <a:ext cx="5120640" cy="201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0">
                <a:solidFill>
                  <a:srgbClr val="282828"/>
                </a:solidFill>
                <a:latin typeface="Apple SD Gothic Neo"/>
              </a:rPr>
              <a:t>car</a:t>
            </a:r>
          </a:p>
        </p:txBody>
      </p:sp>
      <p:pic>
        <p:nvPicPr>
          <p:cNvPr id="9" name="Picture 8" descr="visual_qa_build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3931920"/>
            <a:ext cx="5120640" cy="1920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520" y="5897880"/>
            <a:ext cx="5120640" cy="201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0">
                <a:solidFill>
                  <a:srgbClr val="282828"/>
                </a:solidFill>
                <a:latin typeface="Apple SD Gothic Neo"/>
              </a:rPr>
              <a:t>building</a:t>
            </a:r>
          </a:p>
        </p:txBody>
      </p:sp>
      <p:pic>
        <p:nvPicPr>
          <p:cNvPr id="11" name="Picture 10" descr="visual_qa_segment_everyth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0" y="3931920"/>
            <a:ext cx="5120640" cy="192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9360" y="5897880"/>
            <a:ext cx="5120640" cy="2011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100" b="0">
                <a:solidFill>
                  <a:srgbClr val="282828"/>
                </a:solidFill>
                <a:latin typeface="Apple SD Gothic Neo"/>
              </a:rPr>
              <a:t>segment everything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배포/운영 관점 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현재는 종료 정리 단계, 공개 배포는 추가 검증 필요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10972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완료: 코드/문서/태그/릴리즈까지 프로젝트 종료 절차 수행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남은 과제: on-device KPI (size/latency/fps/NPU) 실측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판단: 제한적 베타 가능, 대규모 공개 품질은 후속 사이클 권장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정리: 이어학습 가능한 최소 자산(checkpoint + dataset) 보존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결론 및 다음 사이클 제안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이번 프로젝트는 '회복 + 정리'까지 완료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22960" y="1828800"/>
            <a:ext cx="107899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성과: 구조 안정화와 재학습으로 품질 회복 경로 확보</a:t>
            </a:r>
          </a:p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한계: teacher 대비 품질 격차와 presence 지표 문제는 남아 있음</a:t>
            </a:r>
          </a:p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다음: Phase2 연장 + negative sample + on-device KPI 실측</a:t>
            </a:r>
          </a:p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상태: v2026.02.15-project-close 기준으로 아카이브 가능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프로젝트 한 줄 요약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SAM3 Teacher를 모바일 Student로 압축하면서 품질을 회복한 실험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731520" y="1828800"/>
            <a:ext cx="3474720" cy="1280160"/>
          </a:xfrm>
          <a:prstGeom prst="roundRect">
            <a:avLst/>
          </a:prstGeom>
          <a:solidFill>
            <a:srgbClr val="E0F2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1938528"/>
            <a:ext cx="3200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mIoU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4028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0068B3"/>
                </a:solidFill>
                <a:latin typeface="Apple SD Gothic Neo"/>
              </a:rPr>
              <a:t>0.0570 -&gt; 0.0898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65176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505050"/>
                </a:solidFill>
                <a:latin typeface="Apple SD Gothic Neo"/>
              </a:rPr>
              <a:t>+57.46%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80560" y="1828800"/>
            <a:ext cx="3474720" cy="1280160"/>
          </a:xfrm>
          <a:prstGeom prst="roundRect">
            <a:avLst/>
          </a:prstGeom>
          <a:solidFill>
            <a:srgbClr val="EDFAF2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663440" y="1938528"/>
            <a:ext cx="3200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Teacher 대비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3440" y="224028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0068B3"/>
                </a:solidFill>
                <a:latin typeface="Apple SD Gothic Neo"/>
              </a:rPr>
              <a:t>53.9%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3440" y="2651760"/>
            <a:ext cx="32004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505050"/>
                </a:solidFill>
                <a:latin typeface="Apple SD Gothic Neo"/>
              </a:rPr>
              <a:t>student/teacher mIoU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9600" y="1828800"/>
            <a:ext cx="3108960" cy="1280160"/>
          </a:xfrm>
          <a:prstGeom prst="roundRect">
            <a:avLst/>
          </a:prstGeom>
          <a:solidFill>
            <a:srgbClr val="FFF7E6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412480" y="1938528"/>
            <a:ext cx="2834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162040"/>
                </a:solidFill>
                <a:latin typeface="Apple SD Gothic Neo"/>
              </a:rPr>
              <a:t>최종 상태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2240280"/>
            <a:ext cx="2834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0068B3"/>
                </a:solidFill>
                <a:latin typeface="Apple SD Gothic Neo"/>
              </a:rPr>
              <a:t>학습 종료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12480" y="2651760"/>
            <a:ext cx="28346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505050"/>
                </a:solidFill>
                <a:latin typeface="Apple SD Gothic Neo"/>
              </a:rPr>
              <a:t>배포/아카이브 단계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2960" y="3749039"/>
            <a:ext cx="10789920" cy="237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구조 안정화와 재학습을 통해 품질 하락 구간에서 회복세를 확보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다만 공개 출시 품질까지는 추가 사이클(teacher 추종/온디바이스 KPI)이 필요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이번 사이클은 실험 종료, 코드/문서/릴리즈 태그까지 정리 완료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프로젝트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왜 SAM3를 모바일용으로 다시 학습했는가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737360"/>
            <a:ext cx="10972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기존 Teacher 모델은 품질은 높지만 모바일 실시간 서비스에는 계산량/크기 부담이 큼</a:t>
            </a:r>
          </a:p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목표는 경량 Student 모델로 교체하면서 품질 손실을 최소화하는 것</a:t>
            </a:r>
          </a:p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초기 구간에서 tokenizer/정렬 이슈로 성능 정체가 발생해 파이프라인 재정비가 필요했음</a:t>
            </a:r>
          </a:p>
          <a:p>
            <a:pPr>
              <a:spcAft>
                <a:spcPts val="800"/>
              </a:spcAft>
            </a:pPr>
            <a:r>
              <a:rPr sz="2100" b="0">
                <a:solidFill>
                  <a:srgbClr val="282828"/>
                </a:solidFill>
                <a:latin typeface="Apple SD Gothic Neo"/>
              </a:rPr>
              <a:t>결과적으로 From-scratch 재학습 + 증류 정렬로 회복 경로를 확보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프로젝트 목표 및 KPI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품질, 속도, 배포 가능성의 균형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822960" y="1828800"/>
            <a:ext cx="3474720" cy="1188720"/>
          </a:xfrm>
          <a:prstGeom prst="roundRect">
            <a:avLst/>
          </a:prstGeom>
          <a:solidFill>
            <a:srgbClr val="EFF8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품질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mIoU 상승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teacher 격차 축소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89120" y="1828800"/>
            <a:ext cx="3474720" cy="1188720"/>
          </a:xfrm>
          <a:prstGeom prst="roundRect">
            <a:avLst/>
          </a:prstGeom>
          <a:solidFill>
            <a:srgbClr val="EEF9F0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효율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추론 속도 유지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양자화 안정성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55279" y="1828800"/>
            <a:ext cx="3474720" cy="1188720"/>
          </a:xfrm>
          <a:prstGeom prst="roundRect">
            <a:avLst/>
          </a:prstGeom>
          <a:solidFill>
            <a:srgbClr val="FFF7E7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배포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iOS/Android export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운영 문서화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" y="3657600"/>
            <a:ext cx="10789920" cy="219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Target KPI(운영 기준): model size &lt; 50MB, image latency &lt; 100ms, video fps &gt; 15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이번 사이클에서 품질 회복은 달성했지만, 온디바이스 KPI는 아직 추가 검증 필요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진행 타임라인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문제 진단 -&gt; 구조 개선 -&gt; 재학습 -&gt; 종료 정리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731520" y="2103120"/>
            <a:ext cx="2103120" cy="1097280"/>
          </a:xfrm>
          <a:prstGeom prst="roundRect">
            <a:avLst/>
          </a:prstGeom>
          <a:solidFill>
            <a:srgbClr val="F5F5F5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162040"/>
                </a:solidFill>
                <a:latin typeface="Apple SD Gothic Neo"/>
              </a:rPr>
              <a:t>2026-02-12</a:t>
            </a:r>
          </a:p>
          <a:p>
            <a:pPr algn="ctr"/>
            <a:r>
              <a:rPr sz="1300" b="0">
                <a:solidFill>
                  <a:srgbClr val="282828"/>
                </a:solidFill>
                <a:latin typeface="Apple SD Gothic Neo"/>
              </a:rPr>
              <a:t>Baseline 측정</a:t>
            </a:r>
            <a:br/>
            <a:r>
              <a:rPr sz="1300" b="0">
                <a:solidFill>
                  <a:srgbClr val="282828"/>
                </a:solidFill>
                <a:latin typeface="Apple SD Gothic Neo"/>
              </a:rPr>
              <a:t>(mIoU 0.057)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08960" y="2103120"/>
            <a:ext cx="2103120" cy="1097280"/>
          </a:xfrm>
          <a:prstGeom prst="roundRect">
            <a:avLst/>
          </a:prstGeom>
          <a:solidFill>
            <a:srgbClr val="EDF8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162040"/>
                </a:solidFill>
                <a:latin typeface="Apple SD Gothic Neo"/>
              </a:rPr>
              <a:t>2026-02-13</a:t>
            </a:r>
          </a:p>
          <a:p>
            <a:pPr algn="ctr"/>
            <a:r>
              <a:rPr sz="1300" b="0">
                <a:solidFill>
                  <a:srgbClr val="282828"/>
                </a:solidFill>
                <a:latin typeface="Apple SD Gothic Neo"/>
              </a:rPr>
              <a:t>파이프라인</a:t>
            </a:r>
            <a:br/>
            <a:r>
              <a:rPr sz="1300" b="0">
                <a:solidFill>
                  <a:srgbClr val="282828"/>
                </a:solidFill>
                <a:latin typeface="Apple SD Gothic Neo"/>
              </a:rPr>
              <a:t>수정/재시도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6400" y="2103120"/>
            <a:ext cx="2103120" cy="1097280"/>
          </a:xfrm>
          <a:prstGeom prst="roundRect">
            <a:avLst/>
          </a:prstGeom>
          <a:solidFill>
            <a:srgbClr val="EDF9F0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162040"/>
                </a:solidFill>
                <a:latin typeface="Apple SD Gothic Neo"/>
              </a:rPr>
              <a:t>2026-02-15</a:t>
            </a:r>
          </a:p>
          <a:p>
            <a:pPr algn="ctr"/>
            <a:r>
              <a:rPr sz="1300" b="0">
                <a:solidFill>
                  <a:srgbClr val="282828"/>
                </a:solidFill>
                <a:latin typeface="Apple SD Gothic Neo"/>
              </a:rPr>
              <a:t>Phase2 완료</a:t>
            </a:r>
            <a:br/>
            <a:r>
              <a:rPr sz="1300" b="0">
                <a:solidFill>
                  <a:srgbClr val="282828"/>
                </a:solidFill>
                <a:latin typeface="Apple SD Gothic Neo"/>
              </a:rPr>
              <a:t>(checkpoint 확정)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63840" y="2103120"/>
            <a:ext cx="2103120" cy="1097280"/>
          </a:xfrm>
          <a:prstGeom prst="roundRect">
            <a:avLst/>
          </a:prstGeom>
          <a:solidFill>
            <a:srgbClr val="FFF7E7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162040"/>
                </a:solidFill>
                <a:latin typeface="Apple SD Gothic Neo"/>
              </a:rPr>
              <a:t>2026-02-15</a:t>
            </a:r>
          </a:p>
          <a:p>
            <a:pPr algn="ctr"/>
            <a:r>
              <a:rPr sz="1300" b="0">
                <a:solidFill>
                  <a:srgbClr val="282828"/>
                </a:solidFill>
                <a:latin typeface="Apple SD Gothic Neo"/>
              </a:rPr>
              <a:t>정량 비교</a:t>
            </a:r>
            <a:br/>
            <a:r>
              <a:rPr sz="1300" b="0">
                <a:solidFill>
                  <a:srgbClr val="282828"/>
                </a:solidFill>
                <a:latin typeface="Apple SD Gothic Neo"/>
              </a:rPr>
              <a:t>Teacher 대비 53.9%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241280" y="2103120"/>
            <a:ext cx="1188720" cy="1097280"/>
          </a:xfrm>
          <a:prstGeom prst="roundRect">
            <a:avLst/>
          </a:prstGeom>
          <a:solidFill>
            <a:srgbClr val="FFEBEB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162040"/>
                </a:solidFill>
                <a:latin typeface="Apple SD Gothic Neo"/>
              </a:rPr>
              <a:t>2026-02-15</a:t>
            </a:r>
          </a:p>
          <a:p>
            <a:pPr algn="ctr"/>
            <a:r>
              <a:rPr sz="1300" b="0">
                <a:solidFill>
                  <a:srgbClr val="282828"/>
                </a:solidFill>
                <a:latin typeface="Apple SD Gothic Neo"/>
              </a:rPr>
              <a:t>Release</a:t>
            </a:r>
            <a:br/>
            <a:r>
              <a:rPr sz="1300" b="0">
                <a:solidFill>
                  <a:srgbClr val="282828"/>
                </a:solidFill>
                <a:latin typeface="Apple SD Gothic Neo"/>
              </a:rPr>
              <a:t>Tag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" y="3840480"/>
            <a:ext cx="1078992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이번 사이클은 학습 완료 후 문서/릴리즈 정리까지 종료 처리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최종 상태 요약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체크포인트/릴리즈/저장소 상태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10972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최종 distillation ckpt: checkpoints/distillation/phase2_epoch2_step24417.pt</a:t>
            </a:r>
          </a:p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최종 merged ckpt: checkpoints/final/student_phase2_video_merged_20260215_161400.pt</a:t>
            </a:r>
          </a:p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quantized ckpt: checkpoints/quantized/quantized_int8_int4.pt</a:t>
            </a:r>
          </a:p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릴리즈 태그: v2026.02.15-project-close</a:t>
            </a:r>
          </a:p>
          <a:p>
            <a:pPr>
              <a:spcAft>
                <a:spcPts val="800"/>
              </a:spcAft>
            </a:pPr>
            <a:r>
              <a:rPr sz="1800" b="0">
                <a:solidFill>
                  <a:srgbClr val="282828"/>
                </a:solidFill>
                <a:latin typeface="Apple SD Gothic Neo"/>
              </a:rPr>
              <a:t>브랜치 정리 완료: main only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모델 아키텍처 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EfficientSAM3 Student 상위 블록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731520" y="2011680"/>
            <a:ext cx="1920240" cy="914400"/>
          </a:xfrm>
          <a:prstGeom prst="roundRect">
            <a:avLst/>
          </a:prstGeom>
          <a:solidFill>
            <a:srgbClr val="FAFA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입력 이미지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3383280"/>
            <a:ext cx="1920240" cy="914400"/>
          </a:xfrm>
          <a:prstGeom prst="roundRect">
            <a:avLst/>
          </a:prstGeom>
          <a:solidFill>
            <a:srgbClr val="FAFA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텍스트 프롬프트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743200" y="2240280"/>
            <a:ext cx="731520" cy="457200"/>
          </a:xfrm>
          <a:prstGeom prst="rightArrow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ight Arrow 7"/>
          <p:cNvSpPr/>
          <p:nvPr/>
        </p:nvSpPr>
        <p:spPr>
          <a:xfrm>
            <a:off x="2743200" y="3611880"/>
            <a:ext cx="731520" cy="457200"/>
          </a:xfrm>
          <a:prstGeom prst="rightArrow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3566160" y="1737360"/>
            <a:ext cx="2194560" cy="1005840"/>
          </a:xfrm>
          <a:prstGeom prst="roundRect">
            <a:avLst/>
          </a:prstGeom>
          <a:solidFill>
            <a:srgbClr val="EDF8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Vision Encoder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66160" y="3200400"/>
            <a:ext cx="2194560" cy="1005840"/>
          </a:xfrm>
          <a:prstGeom prst="roundRect">
            <a:avLst/>
          </a:prstGeom>
          <a:solidFill>
            <a:srgbClr val="EDF8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Text Encoder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(MobileCLIP)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943600" y="2423160"/>
            <a:ext cx="731520" cy="457200"/>
          </a:xfrm>
          <a:prstGeom prst="rightArrow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ight Arrow 11"/>
          <p:cNvSpPr/>
          <p:nvPr/>
        </p:nvSpPr>
        <p:spPr>
          <a:xfrm>
            <a:off x="5943600" y="3429000"/>
            <a:ext cx="731520" cy="457200"/>
          </a:xfrm>
          <a:prstGeom prst="rightArrow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766560" y="2103120"/>
            <a:ext cx="2377440" cy="1280160"/>
          </a:xfrm>
          <a:prstGeom prst="roundRect">
            <a:avLst/>
          </a:prstGeom>
          <a:solidFill>
            <a:srgbClr val="EDF9F0"/>
          </a:solidFill>
          <a:ln w="19050">
            <a:solidFill>
              <a:srgbClr val="107C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DETR Decoder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+ Query Matching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9326880" y="2560320"/>
            <a:ext cx="731520" cy="457200"/>
          </a:xfrm>
          <a:prstGeom prst="rightArrow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10149840" y="1828800"/>
            <a:ext cx="1737360" cy="1828800"/>
          </a:xfrm>
          <a:prstGeom prst="roundRect">
            <a:avLst/>
          </a:prstGeom>
          <a:solidFill>
            <a:srgbClr val="FFF7E7"/>
          </a:solidFill>
          <a:ln w="19050">
            <a:solidFill>
              <a:srgbClr val="B06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출력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masks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boxes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iou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- presence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데이터 흐름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입력부터 예측까지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10972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1) 이미지 전처리: student 입력 크기(504)로 정규화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2) 텍스트 인코딩: student tokenizer(open_clip)로 프롬프트 토큰화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3) 비전/텍스트 특징 결합 후 DETR 디코더에서 query 기반 예측 생성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4) mask/box/logit/presence를 동시에 산출해 손실 항목별 최적화</a:t>
            </a:r>
          </a:p>
          <a:p>
            <a:pPr>
              <a:spcAft>
                <a:spcPts val="800"/>
              </a:spcAft>
            </a:pPr>
            <a:r>
              <a:rPr sz="2000" b="0">
                <a:solidFill>
                  <a:srgbClr val="282828"/>
                </a:solidFill>
                <a:latin typeface="Apple SD Gothic Neo"/>
              </a:rPr>
              <a:t>5) 평가에서는 mIoU, Prompt sensitivity, Inference latency를 함께 추적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274320"/>
            <a:ext cx="111556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200" b="1">
                <a:solidFill>
                  <a:srgbClr val="162040"/>
                </a:solidFill>
                <a:latin typeface="Apple SD Gothic Neo"/>
              </a:rPr>
              <a:t>지식 증류 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1115568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5A5A5A"/>
                </a:solidFill>
                <a:latin typeface="Apple SD Gothic Neo"/>
              </a:rPr>
              <a:t>Teacher의 표현을 Student가 따라가도록 학습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72768"/>
            <a:ext cx="10972800" cy="27432"/>
          </a:xfrm>
          <a:prstGeom prst="rect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914400" y="1920240"/>
            <a:ext cx="4297680" cy="1280160"/>
          </a:xfrm>
          <a:prstGeom prst="roundRect">
            <a:avLst/>
          </a:prstGeom>
          <a:solidFill>
            <a:srgbClr val="FFEEEE"/>
          </a:solidFill>
          <a:ln w="19050">
            <a:solidFill>
              <a:srgbClr val="B91C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Teacher (SAM3)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고품질 예측/특징 제공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394960" y="2240280"/>
            <a:ext cx="1005840" cy="457200"/>
          </a:xfrm>
          <a:prstGeom prst="rightArrow">
            <a:avLst/>
          </a:prstGeom>
          <a:solidFill>
            <a:srgbClr val="0068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6583680" y="1920240"/>
            <a:ext cx="4297680" cy="1280160"/>
          </a:xfrm>
          <a:prstGeom prst="roundRect">
            <a:avLst/>
          </a:prstGeom>
          <a:solidFill>
            <a:srgbClr val="EDF8FF"/>
          </a:solidFill>
          <a:ln w="19050">
            <a:solidFill>
              <a:srgbClr val="0068B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162040"/>
                </a:solidFill>
                <a:latin typeface="Apple SD Gothic Neo"/>
              </a:rPr>
              <a:t>Student (EfficientSAM3)</a:t>
            </a:r>
            <a:br/>
            <a:r>
              <a:rPr sz="1400" b="1">
                <a:solidFill>
                  <a:srgbClr val="162040"/>
                </a:solidFill>
                <a:latin typeface="Apple SD Gothic Neo"/>
              </a:rPr>
              <a:t>경량 구조로 Teacher를 근사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3749039"/>
            <a:ext cx="1024128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핵심: 예측 결과뿐 아니라 중간 표현 정렬까지 학습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효과: 모바일 친화 모델에서도 품질 하락을 완화</a:t>
            </a:r>
          </a:p>
          <a:p>
            <a:pPr>
              <a:spcAft>
                <a:spcPts val="800"/>
              </a:spcAft>
            </a:pPr>
            <a:r>
              <a:rPr sz="1900" b="0">
                <a:solidFill>
                  <a:srgbClr val="282828"/>
                </a:solidFill>
                <a:latin typeface="Apple SD Gothic Neo"/>
              </a:rPr>
              <a:t>제한: teacher 대비 품질 격차를 줄이려면 학습량/데이터 품질이 중요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